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1" r:id="rId4"/>
    <p:sldId id="262" r:id="rId5"/>
    <p:sldId id="282" r:id="rId6"/>
    <p:sldId id="263" r:id="rId7"/>
    <p:sldId id="283" r:id="rId8"/>
    <p:sldId id="267" r:id="rId9"/>
    <p:sldId id="284" r:id="rId10"/>
    <p:sldId id="285" r:id="rId11"/>
    <p:sldId id="286" r:id="rId12"/>
    <p:sldId id="28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Futura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00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BBD13"/>
    <a:srgbClr val="F1CF51"/>
    <a:srgbClr val="F7D64B"/>
    <a:srgbClr val="F5CB17"/>
    <a:srgbClr val="F0D618"/>
    <a:srgbClr val="ECC520"/>
    <a:srgbClr val="FFFFFF"/>
    <a:srgbClr val="662C90"/>
    <a:srgbClr val="696A6B"/>
    <a:srgbClr val="60616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721"/>
    <p:restoredTop sz="94035" autoAdjust="0"/>
  </p:normalViewPr>
  <p:slideViewPr>
    <p:cSldViewPr snapToGrid="0" snapToObjects="1">
      <p:cViewPr>
        <p:scale>
          <a:sx n="50" d="100"/>
          <a:sy n="50" d="100"/>
        </p:scale>
        <p:origin x="-636" y="-21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3" name="Shape 4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pic" idx="13"/>
          </p:nvPr>
        </p:nvSpPr>
        <p:spPr>
          <a:xfrm>
            <a:off x="0" y="-1"/>
            <a:ext cx="2438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otto Red">
    <p:bg>
      <p:bgPr>
        <a:solidFill>
          <a:srgbClr val="616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215375" y="2474704"/>
            <a:ext cx="13970001" cy="876659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+ TItle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1633832" y="640051"/>
            <a:ext cx="21993039" cy="81405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270210" y="9468112"/>
            <a:ext cx="6350000" cy="2857501"/>
          </a:xfrm>
          <a:prstGeom prst="rect">
            <a:avLst/>
          </a:prstGeom>
        </p:spPr>
        <p:txBody>
          <a:bodyPr anchor="t"/>
          <a:lstStyle>
            <a:lvl1pPr marR="127000">
              <a:lnSpc>
                <a:spcPct val="100000"/>
              </a:lnSpc>
              <a:defRPr sz="4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1633832" y="9470673"/>
            <a:ext cx="14748580" cy="285238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5 Photos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7361931" y="8916750"/>
            <a:ext cx="6350000" cy="3175001"/>
          </a:xfrm>
          <a:prstGeom prst="rect">
            <a:avLst/>
          </a:prstGeom>
        </p:spPr>
        <p:txBody>
          <a:bodyPr anchor="t"/>
          <a:lstStyle>
            <a:lvl1pPr marR="127000">
              <a:lnSpc>
                <a:spcPct val="100000"/>
              </a:lnSpc>
              <a:defRPr sz="4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2371725" y="8916750"/>
            <a:ext cx="14138275" cy="3175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pic" sz="quarter" idx="13"/>
          </p:nvPr>
        </p:nvSpPr>
        <p:spPr>
          <a:xfrm>
            <a:off x="2371725" y="636426"/>
            <a:ext cx="3736975" cy="76788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sz="quarter" idx="14"/>
          </p:nvPr>
        </p:nvSpPr>
        <p:spPr>
          <a:xfrm>
            <a:off x="6769101" y="636426"/>
            <a:ext cx="3736975" cy="76788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sz="quarter" idx="15"/>
          </p:nvPr>
        </p:nvSpPr>
        <p:spPr>
          <a:xfrm>
            <a:off x="11166477" y="636426"/>
            <a:ext cx="3736975" cy="76788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pic" sz="quarter" idx="16"/>
          </p:nvPr>
        </p:nvSpPr>
        <p:spPr>
          <a:xfrm>
            <a:off x="15563853" y="636426"/>
            <a:ext cx="3736974" cy="76788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sz="quarter" idx="17"/>
          </p:nvPr>
        </p:nvSpPr>
        <p:spPr>
          <a:xfrm>
            <a:off x="19961226" y="636426"/>
            <a:ext cx="3736975" cy="76788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6 Photos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4264025" y="993445"/>
            <a:ext cx="19050000" cy="2164914"/>
          </a:xfrm>
          <a:prstGeom prst="rect">
            <a:avLst/>
          </a:prstGeom>
        </p:spPr>
        <p:txBody>
          <a:bodyPr anchor="ctr"/>
          <a:lstStyle>
            <a:lvl1pPr marR="127000">
              <a:lnSpc>
                <a:spcPct val="100000"/>
              </a:lnSpc>
              <a:defRPr sz="4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18364898" y="4088262"/>
            <a:ext cx="4968727" cy="809272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1764750" y="4082667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pic" sz="quarter" idx="14"/>
          </p:nvPr>
        </p:nvSpPr>
        <p:spPr>
          <a:xfrm>
            <a:off x="11935813" y="4082667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pic" sz="quarter" idx="15"/>
          </p:nvPr>
        </p:nvSpPr>
        <p:spPr>
          <a:xfrm>
            <a:off x="6828876" y="4082667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6"/>
          </p:nvPr>
        </p:nvSpPr>
        <p:spPr>
          <a:xfrm>
            <a:off x="1764750" y="8143361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7"/>
          </p:nvPr>
        </p:nvSpPr>
        <p:spPr>
          <a:xfrm>
            <a:off x="11935814" y="8143361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8"/>
          </p:nvPr>
        </p:nvSpPr>
        <p:spPr>
          <a:xfrm>
            <a:off x="6828876" y="8143361"/>
            <a:ext cx="5064126" cy="4063008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hoto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pic" sz="half" idx="13"/>
          </p:nvPr>
        </p:nvSpPr>
        <p:spPr>
          <a:xfrm>
            <a:off x="250585" y="249161"/>
            <a:ext cx="14605146" cy="654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pic" sz="half" idx="14"/>
          </p:nvPr>
        </p:nvSpPr>
        <p:spPr>
          <a:xfrm>
            <a:off x="250585" y="6943579"/>
            <a:ext cx="14589343" cy="654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pic" sz="half" idx="15"/>
          </p:nvPr>
        </p:nvSpPr>
        <p:spPr>
          <a:xfrm>
            <a:off x="14980682" y="256270"/>
            <a:ext cx="9152678" cy="1320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286000" y="856299"/>
            <a:ext cx="19812001" cy="381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286000" y="5399956"/>
            <a:ext cx="19812001" cy="368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2pPr marL="272142" indent="-272142">
              <a:buSzPct val="75000"/>
              <a:buChar char="-"/>
            </a:lvl2pPr>
            <a:lvl3pPr marL="526142" indent="-272142">
              <a:buSzPct val="75000"/>
              <a:buChar char="-"/>
            </a:lvl3pPr>
            <a:lvl4pPr marL="780142" indent="-272142">
              <a:buSzPct val="75000"/>
              <a:buChar char="-"/>
            </a:lvl4pPr>
            <a:lvl5pPr marL="1034142" indent="-272142">
              <a:buSzPct val="75000"/>
              <a:buChar char="-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5" name="pasted-image.png"/>
          <p:cNvPicPr>
            <a:picLocks noChangeAspect="1"/>
          </p:cNvPicPr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471243" y="12686906"/>
            <a:ext cx="2221151" cy="565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471243" y="617792"/>
            <a:ext cx="725854" cy="4087915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6" r:id="rId3"/>
    <p:sldLayoutId id="2147483659" r:id="rId4"/>
    <p:sldLayoutId id="2147483660" r:id="rId5"/>
    <p:sldLayoutId id="2147483666" r:id="rId6"/>
  </p:sldLayoutIdLst>
  <p:transition spd="med"/>
  <p:txStyles>
    <p:titleStyle>
      <a:lvl1pPr marL="0" marR="0" indent="0" algn="r" defTabSz="584200" rtl="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500" b="0" i="0" u="none" strike="noStrike" cap="all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r" defTabSz="584200" rtl="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1pPr>
      <a:lvl2pPr marL="272142" marR="0" indent="-272142" algn="r" defTabSz="584200" rtl="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10"/>
        </a:buBlip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2pPr>
      <a:lvl3pPr marL="0" marR="0" indent="457200" algn="r" defTabSz="584200" rtl="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3pPr>
      <a:lvl4pPr marL="0" marR="0" indent="685800" algn="r" defTabSz="584200" rtl="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4pPr>
      <a:lvl5pPr marL="0" marR="0" indent="914400" algn="r" defTabSz="584200" rtl="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TheSans Plain" charset="0"/>
          <a:ea typeface="TheSans Plain" charset="0"/>
          <a:cs typeface="TheSans Plain" charset="0"/>
          <a:sym typeface="Futura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+mj-lt"/>
          <a:ea typeface="+mj-ea"/>
          <a:cs typeface="+mj-cs"/>
          <a:sym typeface="Futur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Alamoudi\Desktop\مقصد\مقصد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97169"/>
            <a:ext cx="6286499" cy="4118831"/>
          </a:xfrm>
          <a:prstGeom prst="rect">
            <a:avLst/>
          </a:prstGeom>
          <a:noFill/>
        </p:spPr>
      </p:pic>
      <p:pic>
        <p:nvPicPr>
          <p:cNvPr id="3075" name="Picture 3" descr="D:\ملفات عبدالله العمودي\Secretary\دانات العقارية\شركة متن العقارية\مقصد\Prop 1\001_View02 pp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5252" y="-284330"/>
            <a:ext cx="24479251" cy="1377173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8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33081" t="10261" r="5271"/>
          <a:stretch>
            <a:fillRect/>
          </a:stretch>
        </p:blipFill>
        <p:spPr bwMode="auto">
          <a:xfrm>
            <a:off x="14192250" y="1581150"/>
            <a:ext cx="6591300" cy="1131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61174" y="5110554"/>
          <a:ext cx="79565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2184"/>
                <a:gridCol w="1310217"/>
                <a:gridCol w="3994151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</a:t>
                      </a:r>
                      <a:r>
                        <a:rPr lang="en-US" dirty="0" err="1" smtClean="0"/>
                        <a:t>sqm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122.74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166.7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61174" y="4307877"/>
            <a:ext cx="2934876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solidFill>
                  <a:srgbClr val="53585F"/>
                </a:solidFill>
                <a:effectLst/>
                <a:uFillTx/>
                <a:latin typeface="+mj-lt"/>
                <a:ea typeface="+mj-ea"/>
                <a:cs typeface="+mj-cs"/>
                <a:sym typeface="Futura"/>
              </a:rPr>
              <a:t>Mezzanine floor</a:t>
            </a:r>
            <a:endParaRPr kumimoji="0" lang="en-US" sz="2000" b="0" i="0" u="none" strike="noStrike" cap="none" spc="0" normalizeH="0" baseline="0" dirty="0">
              <a:solidFill>
                <a:srgbClr val="53585F"/>
              </a:solidFill>
              <a:effectLst/>
              <a:uFillTx/>
              <a:latin typeface="+mj-lt"/>
              <a:ea typeface="+mj-ea"/>
              <a:cs typeface="+mj-cs"/>
              <a:sym typeface="Futur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21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56424" y="4119954"/>
          <a:ext cx="7956552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2184"/>
                <a:gridCol w="1310217"/>
                <a:gridCol w="3994151"/>
              </a:tblGrid>
              <a:tr h="438150">
                <a:tc gridSpan="2"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</a:t>
                      </a:r>
                      <a:r>
                        <a:rPr lang="en-US" dirty="0" err="1" smtClean="0"/>
                        <a:t>sqm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815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334.5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380.49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Office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238.40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270.47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301.42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127.15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154.5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56424" y="3317277"/>
            <a:ext cx="2934876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solidFill>
                  <a:srgbClr val="53585F"/>
                </a:solidFill>
                <a:effectLst/>
                <a:uFillTx/>
                <a:latin typeface="+mj-lt"/>
                <a:ea typeface="+mj-ea"/>
                <a:cs typeface="+mj-cs"/>
                <a:sym typeface="Futura"/>
              </a:rPr>
              <a:t>Ground floor</a:t>
            </a:r>
            <a:endParaRPr kumimoji="0" lang="en-US" sz="2000" b="0" i="0" u="none" strike="noStrike" cap="none" spc="0" normalizeH="0" baseline="0" dirty="0">
              <a:solidFill>
                <a:srgbClr val="53585F"/>
              </a:solidFill>
              <a:effectLst/>
              <a:uFillTx/>
              <a:latin typeface="+mj-lt"/>
              <a:ea typeface="+mj-ea"/>
              <a:cs typeface="+mj-cs"/>
              <a:sym typeface="Futur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31477" t="10586"/>
          <a:stretch>
            <a:fillRect/>
          </a:stretch>
        </p:blipFill>
        <p:spPr bwMode="auto">
          <a:xfrm>
            <a:off x="14554200" y="1695450"/>
            <a:ext cx="7326313" cy="1106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7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 l="32079" t="9150" b="2407"/>
          <a:stretch>
            <a:fillRect/>
          </a:stretch>
        </p:blipFill>
        <p:spPr bwMode="auto">
          <a:xfrm>
            <a:off x="13639800" y="1828800"/>
            <a:ext cx="7262019" cy="1120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56424" y="5004996"/>
          <a:ext cx="7956552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2184"/>
                <a:gridCol w="1310217"/>
                <a:gridCol w="3994151"/>
              </a:tblGrid>
              <a:tr h="438150">
                <a:tc gridSpan="2"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</a:t>
                      </a:r>
                      <a:r>
                        <a:rPr lang="en-US" dirty="0" err="1" smtClean="0"/>
                        <a:t>sqm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815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Office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686.09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273.5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248.65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159.70</a:t>
                      </a:r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562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56424" y="4202319"/>
            <a:ext cx="2934876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solidFill>
                  <a:srgbClr val="53585F"/>
                </a:solidFill>
                <a:effectLst/>
                <a:uFillTx/>
                <a:latin typeface="+mj-lt"/>
                <a:ea typeface="+mj-ea"/>
                <a:cs typeface="+mj-cs"/>
                <a:sym typeface="Futura"/>
              </a:rPr>
              <a:t>First floor</a:t>
            </a:r>
            <a:endParaRPr kumimoji="0" lang="en-US" sz="2000" b="0" i="0" u="none" strike="noStrike" cap="none" spc="0" normalizeH="0" baseline="0" dirty="0">
              <a:solidFill>
                <a:srgbClr val="53585F"/>
              </a:solidFill>
              <a:effectLst/>
              <a:uFillTx/>
              <a:latin typeface="+mj-lt"/>
              <a:ea typeface="+mj-ea"/>
              <a:cs typeface="+mj-cs"/>
              <a:sym typeface="Futur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10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pic>
        <p:nvPicPr>
          <p:cNvPr id="8194" name="Picture 2" descr="D:\ملفات عبدالله العمودي\Secretary\دانات العقارية\شركة متن العقارية\مقصد\Prop 1\001_View07 p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4474" y="7183053"/>
            <a:ext cx="9339262" cy="5254156"/>
          </a:xfrm>
          <a:prstGeom prst="rect">
            <a:avLst/>
          </a:prstGeom>
          <a:noFill/>
        </p:spPr>
      </p:pic>
      <p:pic>
        <p:nvPicPr>
          <p:cNvPr id="8195" name="Picture 3" descr="D:\ملفات عبدالله العمودي\Secretary\دانات العقارية\شركة متن العقارية\مقصد\Prop 1\001_View03 pp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94474" y="1670518"/>
            <a:ext cx="9339262" cy="5254156"/>
          </a:xfrm>
          <a:prstGeom prst="rect">
            <a:avLst/>
          </a:prstGeom>
          <a:noFill/>
        </p:spPr>
      </p:pic>
      <p:pic>
        <p:nvPicPr>
          <p:cNvPr id="8196" name="Picture 4" descr="D:\ملفات عبدالله العمودي\Secretary\دانات العقارية\شركة متن العقارية\مقصد\Prop 1\001_View04 pp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76502" y="4410754"/>
            <a:ext cx="10364498" cy="583094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ملفات عبدالله العمودي\Secretary\دانات العقارية\شركة متن العقارية\مقصد\Prop 1\001_View07 p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0"/>
            <a:ext cx="20316825" cy="11430000"/>
          </a:xfrm>
          <a:prstGeom prst="rect">
            <a:avLst/>
          </a:prstGeom>
          <a:noFill/>
        </p:spPr>
      </p:pic>
      <p:sp>
        <p:nvSpPr>
          <p:cNvPr id="8" name="Shape 486"/>
          <p:cNvSpPr>
            <a:spLocks noGrp="1"/>
          </p:cNvSpPr>
          <p:nvPr>
            <p:ph type="title"/>
          </p:nvPr>
        </p:nvSpPr>
        <p:spPr>
          <a:xfrm>
            <a:off x="9109964" y="3884248"/>
            <a:ext cx="15274036" cy="4387861"/>
          </a:xfrm>
          <a:prstGeom prst="rect">
            <a:avLst/>
          </a:prstGeom>
          <a:solidFill>
            <a:schemeClr val="tx1">
              <a:lumMod val="50000"/>
              <a:alpha val="48000"/>
            </a:schemeClr>
          </a:solidFill>
        </p:spPr>
        <p:txBody>
          <a:bodyPr anchor="ctr">
            <a:noAutofit/>
          </a:bodyPr>
          <a:lstStyle>
            <a:lvl1pPr rtl="1">
              <a:defRPr>
                <a:solidFill>
                  <a:srgbClr val="FFFFFF"/>
                </a:solidFill>
                <a:latin typeface="Janna LT Bold"/>
                <a:ea typeface="Janna LT Bold"/>
                <a:cs typeface="Janna LT Bold"/>
                <a:sym typeface="Janna LT Bold"/>
              </a:defRPr>
            </a:lvl1pPr>
          </a:lstStyle>
          <a:p>
            <a:pPr>
              <a:lnSpc>
                <a:spcPct val="100000"/>
              </a:lnSpc>
            </a:pPr>
            <a:r>
              <a:rPr sz="6000" dirty="0"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يناسب تألقك</a:t>
            </a:r>
          </a:p>
        </p:txBody>
      </p:sp>
      <p:pic>
        <p:nvPicPr>
          <p:cNvPr id="2051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9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ملفات عبدالله العمودي\Secretary\دانات العقارية\شركة متن العقارية\مقصد\Prop 1\001_View01 p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0"/>
            <a:ext cx="19354800" cy="10888776"/>
          </a:xfrm>
          <a:prstGeom prst="rect">
            <a:avLst/>
          </a:prstGeom>
          <a:noFill/>
        </p:spPr>
      </p:pic>
      <p:sp>
        <p:nvSpPr>
          <p:cNvPr id="492" name="Shape 492"/>
          <p:cNvSpPr>
            <a:spLocks noGrp="1"/>
          </p:cNvSpPr>
          <p:nvPr>
            <p:ph type="title"/>
          </p:nvPr>
        </p:nvSpPr>
        <p:spPr>
          <a:xfrm>
            <a:off x="17754600" y="11485080"/>
            <a:ext cx="6350000" cy="87164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ar-SA" sz="5400" b="1" dirty="0">
                <a:solidFill>
                  <a:srgbClr val="EBBD13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نبذة عن المطور</a:t>
            </a:r>
            <a:endParaRPr sz="5400" b="1" dirty="0">
              <a:solidFill>
                <a:srgbClr val="EBBD13"/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</p:txBody>
      </p:sp>
      <p:sp>
        <p:nvSpPr>
          <p:cNvPr id="493" name="Shape 493"/>
          <p:cNvSpPr>
            <a:spLocks noGrp="1"/>
          </p:cNvSpPr>
          <p:nvPr>
            <p:ph type="body" sz="quarter" idx="1"/>
          </p:nvPr>
        </p:nvSpPr>
        <p:spPr>
          <a:xfrm>
            <a:off x="4867275" y="10977919"/>
            <a:ext cx="13544549" cy="2852381"/>
          </a:xfrm>
          <a:prstGeom prst="rect">
            <a:avLst/>
          </a:prstGeom>
        </p:spPr>
        <p:txBody>
          <a:bodyPr>
            <a:noAutofit/>
          </a:bodyPr>
          <a:lstStyle>
            <a:lvl1pPr defTabSz="514095">
              <a:defRPr sz="2640"/>
            </a:lvl1pPr>
          </a:lstStyle>
          <a:p>
            <a:pPr algn="just">
              <a:lnSpc>
                <a:spcPct val="150000"/>
              </a:lnSpc>
            </a:pP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أنشأت شــركة دانــات العقارية في عام 2006 في مدينـة الريــاض هي إحـدى شـركات دانات القابضـة.تعمل دانات على تطويـر عـدة مشـاريع صناعيــة و تجـاريـة و سكنيــة  في عدة مدن و منـــاطق في المملكــة العربيـة السعـوديــة. تقدم دانـات العقارية حزمـة مـن الخـدمات العقــارية لعمـلائها لتـلبية جميـع الإحتياجـات في مجـال التطوير و الإستثمــار .</a:t>
            </a:r>
            <a:endParaRPr lang="ar-SA" sz="2400" dirty="0">
              <a:solidFill>
                <a:schemeClr val="bg1">
                  <a:lumMod val="50000"/>
                </a:schemeClr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</p:txBody>
      </p:sp>
      <p:pic>
        <p:nvPicPr>
          <p:cNvPr id="7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3076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7969139" y="10930186"/>
            <a:ext cx="5186780" cy="66686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ar-SA" sz="4500" b="1" dirty="0">
                <a:solidFill>
                  <a:srgbClr val="EBBD13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نبذة عن المشروع</a:t>
            </a:r>
            <a:endParaRPr sz="4500" b="1" dirty="0">
              <a:solidFill>
                <a:srgbClr val="EBBD13"/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xfrm>
            <a:off x="6727768" y="9832055"/>
            <a:ext cx="11315757" cy="298859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تماشـياً مـع تطلعـات المستهلـكـين فـي المملكـة العربيـة السـعودية والتـي تشهد تصاعداً ملحوظاً وبحثاً مستمراً على التمـيّز والتفـرّد قررت شركـة دانـات العقارية تلبية جزء من تلك التطلعات عن طريق انشاء مجمع </a:t>
            </a: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مكاتب . </a:t>
            </a: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في موقع </a:t>
            </a: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مميز </a:t>
            </a: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وتصميم عصري  جذّاب </a:t>
            </a:r>
          </a:p>
          <a:p>
            <a:pPr algn="just">
              <a:lnSpc>
                <a:spcPct val="150000"/>
              </a:lnSpc>
            </a:pPr>
            <a:r>
              <a:rPr lang="ar-SA" sz="2400" dirty="0" smtClean="0">
                <a:solidFill>
                  <a:schemeClr val="bg1">
                    <a:lumMod val="50000"/>
                  </a:schemeClr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كما قامت شركة دانات العقارية بتلبية جميع الاشتراطات النظامية في تنفيذ المشـروع ليتناسـب مـع احتياجـات المستأجـرين وبالتالي ليكـون وجهـه إحدى الوجهات الفارقة في مدينة الرياض .</a:t>
            </a:r>
            <a:endParaRPr lang="ar-SA" sz="2400" dirty="0">
              <a:solidFill>
                <a:schemeClr val="bg1">
                  <a:lumMod val="50000"/>
                </a:schemeClr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</p:txBody>
      </p:sp>
      <p:pic>
        <p:nvPicPr>
          <p:cNvPr id="11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15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pic>
        <p:nvPicPr>
          <p:cNvPr id="9227" name="Picture 11" descr="D:\ملفات عبدالله العمودي\Secretary\دانات العقارية\شركة متن العقارية\مقصد\Prop 1\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87954" y="361950"/>
            <a:ext cx="2985902" cy="9182100"/>
          </a:xfrm>
          <a:prstGeom prst="rect">
            <a:avLst/>
          </a:prstGeom>
          <a:noFill/>
        </p:spPr>
      </p:pic>
      <p:pic>
        <p:nvPicPr>
          <p:cNvPr id="9228" name="Picture 12" descr="D:\ملفات عبدالله العمودي\Secretary\دانات العقارية\شركة متن العقارية\مقصد\Prop 1\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51820" y="361950"/>
            <a:ext cx="2985902" cy="9182100"/>
          </a:xfrm>
          <a:prstGeom prst="rect">
            <a:avLst/>
          </a:prstGeom>
          <a:noFill/>
        </p:spPr>
      </p:pic>
      <p:pic>
        <p:nvPicPr>
          <p:cNvPr id="9229" name="Picture 13" descr="D:\ملفات عبدالله العمودي\Secretary\دانات العقارية\شركة متن العقارية\مقصد\Prop 1\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64711" y="342900"/>
            <a:ext cx="2985902" cy="9182100"/>
          </a:xfrm>
          <a:prstGeom prst="rect">
            <a:avLst/>
          </a:prstGeom>
          <a:noFill/>
        </p:spPr>
      </p:pic>
      <p:pic>
        <p:nvPicPr>
          <p:cNvPr id="9230" name="Picture 14" descr="D:\ملفات عبدالله العمودي\Secretary\دانات العقارية\شركة متن العقارية\مقصد\Prop 1\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27768" y="342900"/>
            <a:ext cx="2985902" cy="91821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/>
          </p:cNvSpPr>
          <p:nvPr>
            <p:ph type="title"/>
          </p:nvPr>
        </p:nvSpPr>
        <p:spPr>
          <a:xfrm>
            <a:off x="0" y="1914262"/>
            <a:ext cx="24383999" cy="876659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ar-SA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موقع المشروع</a:t>
            </a:r>
            <a:endParaRPr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8" y="10909651"/>
            <a:ext cx="2552381" cy="28063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1" y="0"/>
            <a:ext cx="19697700" cy="121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xfrm>
            <a:off x="4686301" y="9338143"/>
            <a:ext cx="19697699" cy="2852381"/>
          </a:xfrm>
          <a:prstGeom prst="rect">
            <a:avLst/>
          </a:prstGeom>
          <a:solidFill>
            <a:schemeClr val="tx1">
              <a:lumMod val="50000"/>
              <a:alpha val="69000"/>
            </a:schemeClr>
          </a:solidFill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ar-SA" sz="2400" b="1" dirty="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موقع المشروع</a:t>
            </a:r>
            <a:endParaRPr lang="ar-SA" sz="2400" dirty="0" smtClean="0">
              <a:solidFill>
                <a:schemeClr val="bg1"/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  <a:p>
            <a:pPr algn="just">
              <a:lnSpc>
                <a:spcPct val="150000"/>
              </a:lnSpc>
            </a:pPr>
            <a:endParaRPr lang="ar-SA" sz="1400" dirty="0">
              <a:solidFill>
                <a:schemeClr val="bg1"/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  <a:p>
            <a:pPr algn="just">
              <a:lnSpc>
                <a:spcPct val="150000"/>
              </a:lnSpc>
            </a:pPr>
            <a:r>
              <a:rPr lang="ar-SA" sz="2000" dirty="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يقع </a:t>
            </a:r>
            <a:r>
              <a:rPr lang="ar-SA" sz="2000" dirty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مشروع </a:t>
            </a:r>
            <a:r>
              <a:rPr lang="ar-SA" sz="2000" dirty="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مقصد على </a:t>
            </a:r>
            <a:r>
              <a:rPr lang="ar-SA" sz="2000" dirty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طريق الدائري الشمالي من الجهة </a:t>
            </a:r>
            <a:r>
              <a:rPr lang="ar-SA" sz="2000" dirty="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الشمالية بين </a:t>
            </a:r>
            <a:r>
              <a:rPr lang="ar-SA" sz="2000" dirty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طريق الملك عبدالعزيز وطريق أبو بكر الصديق  .</a:t>
            </a:r>
          </a:p>
          <a:p>
            <a:pPr algn="just">
              <a:lnSpc>
                <a:spcPct val="150000"/>
              </a:lnSpc>
            </a:pPr>
            <a:r>
              <a:rPr sz="2000" dirty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Northern Ring Rd. 3072 Ad Dakhan</a:t>
            </a:r>
            <a:r>
              <a:rPr sz="200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, </a:t>
            </a:r>
            <a:r>
              <a:rPr lang="en-US" sz="2000" dirty="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Al </a:t>
            </a:r>
            <a:r>
              <a:rPr lang="en-US" sz="2000" dirty="0" err="1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Nafel</a:t>
            </a:r>
            <a:r>
              <a:rPr sz="200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, </a:t>
            </a:r>
            <a:r>
              <a:rPr sz="2000" dirty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Riyadh </a:t>
            </a:r>
            <a:r>
              <a:rPr sz="200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12468 </a:t>
            </a:r>
            <a:r>
              <a:rPr sz="2000" smtClean="0">
                <a:solidFill>
                  <a:schemeClr val="bg1"/>
                </a:solidFill>
                <a:latin typeface="GE SS Two Light" pitchFamily="18" charset="-78"/>
                <a:ea typeface="GE SS Two Light" pitchFamily="18" charset="-78"/>
                <a:cs typeface="GE SS Two Light" pitchFamily="18" charset="-78"/>
              </a:rPr>
              <a:t>8238</a:t>
            </a:r>
            <a:endParaRPr sz="2000" dirty="0">
              <a:solidFill>
                <a:schemeClr val="bg1"/>
              </a:solidFill>
              <a:latin typeface="GE SS Two Light" pitchFamily="18" charset="-78"/>
              <a:ea typeface="GE SS Two Light" pitchFamily="18" charset="-78"/>
              <a:cs typeface="GE SS Two Light" pitchFamily="18" charset="-78"/>
            </a:endParaRPr>
          </a:p>
        </p:txBody>
      </p:sp>
      <p:pic>
        <p:nvPicPr>
          <p:cNvPr id="12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13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804406">
            <a:off x="17236324" y="4001634"/>
            <a:ext cx="314230" cy="55990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 rot="20180473">
            <a:off x="17106198" y="3995234"/>
            <a:ext cx="585724" cy="605934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53585F"/>
              </a:solidFill>
              <a:effectLst/>
              <a:uFillTx/>
              <a:latin typeface="+mj-lt"/>
              <a:ea typeface="+mj-ea"/>
              <a:cs typeface="+mj-cs"/>
              <a:sym typeface="Futura"/>
            </a:endParaRPr>
          </a:p>
        </p:txBody>
      </p:sp>
      <p:pic>
        <p:nvPicPr>
          <p:cNvPr id="8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/>
          </p:cNvSpPr>
          <p:nvPr>
            <p:ph type="title"/>
          </p:nvPr>
        </p:nvSpPr>
        <p:spPr>
          <a:xfrm>
            <a:off x="0" y="1914262"/>
            <a:ext cx="24383999" cy="876659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ar-SA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تفاصيل المشروع</a:t>
            </a:r>
            <a:endParaRPr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8" y="10909651"/>
            <a:ext cx="2552381" cy="28063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xfrm>
            <a:off x="3559725" y="1137369"/>
            <a:ext cx="19050000" cy="21649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ar-SA" sz="50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التصميم والبناء</a:t>
            </a:r>
            <a:endParaRPr sz="50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520" name="Shape 520"/>
          <p:cNvSpPr>
            <a:spLocks noGrp="1"/>
          </p:cNvSpPr>
          <p:nvPr>
            <p:ph type="body" sz="quarter" idx="1"/>
          </p:nvPr>
        </p:nvSpPr>
        <p:spPr>
          <a:xfrm>
            <a:off x="17392650" y="3497712"/>
            <a:ext cx="5217075" cy="8092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justLow">
              <a:buFont typeface="Wingdings" charset="2"/>
              <a:buChar char="ü"/>
            </a:pP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تم </a:t>
            </a:r>
            <a:r>
              <a:rPr lang="ar-SA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مراعاة </a:t>
            </a: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جمالية الواجهات واطلالتها على الطريق بما يتناسب مع النشاطات المستهدفة .</a:t>
            </a:r>
          </a:p>
          <a:p>
            <a:pPr marL="457200" indent="-457200" algn="justLow">
              <a:buFont typeface="Wingdings" charset="2"/>
              <a:buChar char="ü"/>
            </a:pPr>
            <a:endParaRPr lang="ar-SA" sz="3500" dirty="0" smtClean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457200" indent="-457200" algn="justLow">
              <a:buFont typeface="Wingdings" charset="2"/>
              <a:buChar char="ü"/>
            </a:pPr>
            <a:endParaRPr lang="ar-SA" sz="35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457200" indent="-457200" algn="justLow">
              <a:buFont typeface="Wingdings" charset="2"/>
              <a:buChar char="ü"/>
            </a:pP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تم الاخذ </a:t>
            </a:r>
            <a:r>
              <a:rPr lang="ar-SA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بالاعتبار توفير </a:t>
            </a: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ما يقارب </a:t>
            </a:r>
            <a:r>
              <a:rPr lang="en-US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115</a:t>
            </a:r>
            <a:r>
              <a:rPr lang="ar-SA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موقف تخدم النشاط </a:t>
            </a:r>
            <a:r>
              <a:rPr lang="en-US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  <a:endParaRPr lang="ar-SA" sz="35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457200" indent="-457200" algn="justLow">
              <a:buFont typeface="Wingdings" charset="2"/>
              <a:buChar char="ü"/>
            </a:pPr>
            <a:endParaRPr lang="ar-SA" sz="3500" dirty="0" smtClean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457200" indent="-457200" algn="justLow">
              <a:buFont typeface="Wingdings" charset="2"/>
              <a:buChar char="ü"/>
            </a:pPr>
            <a:endParaRPr lang="ar-SA" sz="35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457200" indent="-457200" algn="justLow">
              <a:buFont typeface="Wingdings" charset="2"/>
              <a:buChar char="ü"/>
            </a:pP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المجمع يضم </a:t>
            </a:r>
            <a:r>
              <a:rPr lang="ar-SA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معرضين تجاريين </a:t>
            </a: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بمتوسط </a:t>
            </a:r>
            <a:r>
              <a:rPr lang="ar-SA" sz="3500" dirty="0" smtClean="0">
                <a:latin typeface="Sakkal Majalla" panose="02000000000000000000" pitchFamily="2" charset="-78"/>
                <a:cs typeface="Sakkal Majalla" panose="02000000000000000000" pitchFamily="2" charset="-78"/>
              </a:rPr>
              <a:t>450م2 </a:t>
            </a:r>
            <a:r>
              <a:rPr lang="ar-SA" sz="35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لكل معرض نستهدف من خلالها أسماء تجارية تواكب طابع المكان والتصميم . </a:t>
            </a:r>
          </a:p>
        </p:txBody>
      </p:sp>
      <p:pic>
        <p:nvPicPr>
          <p:cNvPr id="20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5900" y="2166900"/>
            <a:ext cx="9443000" cy="39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5900" y="7537645"/>
            <a:ext cx="9443000" cy="440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C:\Users\Alamoudi\Desktop\مقصد\مقصد copy3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361" y="342900"/>
            <a:ext cx="1218797" cy="2171700"/>
          </a:xfrm>
          <a:prstGeom prst="rect">
            <a:avLst/>
          </a:prstGeom>
          <a:noFill/>
        </p:spPr>
      </p:pic>
      <p:pic>
        <p:nvPicPr>
          <p:cNvPr id="16" name="Picture 4" descr="D:\ملفات عبدالله العمودي\Secretary\دانات العقارية\شركة متن العقارية\متن الجديد\PNG\ARABIC\250 x 275 px\250 x 275 px-0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61" y="10241697"/>
            <a:ext cx="2813113" cy="3093303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32903" t="6421" b="2704"/>
          <a:stretch>
            <a:fillRect/>
          </a:stretch>
        </p:blipFill>
        <p:spPr bwMode="auto">
          <a:xfrm>
            <a:off x="14325600" y="1466850"/>
            <a:ext cx="7173913" cy="1152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80224" y="5276850"/>
          <a:ext cx="795655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2184"/>
                <a:gridCol w="1310217"/>
                <a:gridCol w="3994151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Space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</a:t>
                      </a:r>
                      <a:r>
                        <a:rPr lang="en-US" dirty="0" err="1" smtClean="0"/>
                        <a:t>sqm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Office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198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r-SA" dirty="0" smtClean="0"/>
                        <a:t>259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580224" y="4474173"/>
            <a:ext cx="1847850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solidFill>
                  <a:srgbClr val="53585F"/>
                </a:solidFill>
                <a:effectLst/>
                <a:uFillTx/>
                <a:latin typeface="+mj-lt"/>
                <a:ea typeface="+mj-ea"/>
                <a:cs typeface="+mj-cs"/>
                <a:sym typeface="Futura"/>
              </a:rPr>
              <a:t>Roof floor</a:t>
            </a:r>
            <a:endParaRPr kumimoji="0" lang="en-US" sz="2000" b="0" i="0" u="none" strike="noStrike" cap="none" spc="0" normalizeH="0" baseline="0" dirty="0">
              <a:solidFill>
                <a:srgbClr val="53585F"/>
              </a:solidFill>
              <a:effectLst/>
              <a:uFillTx/>
              <a:latin typeface="+mj-lt"/>
              <a:ea typeface="+mj-ea"/>
              <a:cs typeface="+mj-cs"/>
              <a:sym typeface="Futur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276</Words>
  <Application>Microsoft Office PowerPoint</Application>
  <PresentationFormat>Custom</PresentationFormat>
  <Paragraphs>73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White</vt:lpstr>
      <vt:lpstr>Slide 1</vt:lpstr>
      <vt:lpstr>يناسب تألقك</vt:lpstr>
      <vt:lpstr>نبذة عن المطور</vt:lpstr>
      <vt:lpstr>نبذة عن المشروع</vt:lpstr>
      <vt:lpstr>موقع المشروع</vt:lpstr>
      <vt:lpstr>Slide 6</vt:lpstr>
      <vt:lpstr>تفاصيل المشروع</vt:lpstr>
      <vt:lpstr>التصميم والبناء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wahab</dc:creator>
  <cp:lastModifiedBy>Alamoudi</cp:lastModifiedBy>
  <cp:revision>92</cp:revision>
  <dcterms:modified xsi:type="dcterms:W3CDTF">2018-05-20T08:08:21Z</dcterms:modified>
</cp:coreProperties>
</file>